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2574" y="-7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07FE1-0C0C-4CCF-9A6B-C2C5F68D4E55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D56A3-0E1A-4319-B8D8-D6831C8E4F0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07FE1-0C0C-4CCF-9A6B-C2C5F68D4E55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D56A3-0E1A-4319-B8D8-D6831C8E4F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07FE1-0C0C-4CCF-9A6B-C2C5F68D4E55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D56A3-0E1A-4319-B8D8-D6831C8E4F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07FE1-0C0C-4CCF-9A6B-C2C5F68D4E55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D56A3-0E1A-4319-B8D8-D6831C8E4F0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07FE1-0C0C-4CCF-9A6B-C2C5F68D4E55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D56A3-0E1A-4319-B8D8-D6831C8E4F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07FE1-0C0C-4CCF-9A6B-C2C5F68D4E55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D56A3-0E1A-4319-B8D8-D6831C8E4F0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07FE1-0C0C-4CCF-9A6B-C2C5F68D4E55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D56A3-0E1A-4319-B8D8-D6831C8E4F0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07FE1-0C0C-4CCF-9A6B-C2C5F68D4E55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D56A3-0E1A-4319-B8D8-D6831C8E4F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07FE1-0C0C-4CCF-9A6B-C2C5F68D4E55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D56A3-0E1A-4319-B8D8-D6831C8E4F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07FE1-0C0C-4CCF-9A6B-C2C5F68D4E55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D56A3-0E1A-4319-B8D8-D6831C8E4F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07FE1-0C0C-4CCF-9A6B-C2C5F68D4E55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D56A3-0E1A-4319-B8D8-D6831C8E4F0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A307FE1-0C0C-4CCF-9A6B-C2C5F68D4E55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4DD56A3-0E1A-4319-B8D8-D6831C8E4F0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7534" y="692696"/>
            <a:ext cx="8326419" cy="1793167"/>
          </a:xfrm>
        </p:spPr>
        <p:txBody>
          <a:bodyPr/>
          <a:lstStyle/>
          <a:p>
            <a:r>
              <a:rPr lang="ru-RU" dirty="0" smtClean="0"/>
              <a:t>Деловые переговоры</a:t>
            </a:r>
            <a:endParaRPr lang="ru-RU" dirty="0"/>
          </a:p>
        </p:txBody>
      </p:sp>
      <p:pic>
        <p:nvPicPr>
          <p:cNvPr id="4" name="Picture 53" descr="j023301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2708275"/>
            <a:ext cx="3097212" cy="331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766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188640"/>
            <a:ext cx="9252520" cy="1143000"/>
          </a:xfrm>
        </p:spPr>
        <p:txBody>
          <a:bodyPr/>
          <a:lstStyle/>
          <a:p>
            <a:pPr algn="ctr"/>
            <a:r>
              <a:rPr lang="ru-RU" sz="4000" dirty="0" smtClean="0"/>
              <a:t>Метод принципиальных переговоров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2132856"/>
            <a:ext cx="7029400" cy="4032448"/>
          </a:xfrm>
        </p:spPr>
        <p:txBody>
          <a:bodyPr>
            <a:normAutofit/>
          </a:bodyPr>
          <a:lstStyle/>
          <a:p>
            <a:r>
              <a:rPr lang="ru-RU" sz="2800" dirty="0"/>
              <a:t>Участники переговоров –не враги и не друзья, а партнеры, вместе решающие </a:t>
            </a:r>
            <a:r>
              <a:rPr lang="ru-RU" sz="2800" dirty="0" smtClean="0"/>
              <a:t>проблему.</a:t>
            </a:r>
            <a:endParaRPr lang="ru-RU" sz="2800" dirty="0"/>
          </a:p>
          <a:p>
            <a:endParaRPr lang="ru-RU" sz="2800" dirty="0"/>
          </a:p>
          <a:p>
            <a:r>
              <a:rPr lang="ru-RU" sz="2800" dirty="0"/>
              <a:t>Цель переговоров – не победа и не хорошие отношения, а поиск разумного решения </a:t>
            </a:r>
            <a:r>
              <a:rPr lang="ru-RU" sz="2800" dirty="0" smtClean="0"/>
              <a:t>проблемы.</a:t>
            </a:r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3801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7243207" cy="1150064"/>
          </a:xfrm>
        </p:spPr>
        <p:txBody>
          <a:bodyPr/>
          <a:lstStyle/>
          <a:p>
            <a:r>
              <a:rPr lang="ru-RU" dirty="0"/>
              <a:t>7</a:t>
            </a:r>
            <a:r>
              <a:rPr lang="ru-RU" dirty="0" smtClean="0"/>
              <a:t> ключевых концепций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700808"/>
            <a:ext cx="7992888" cy="4608512"/>
          </a:xfrm>
        </p:spPr>
        <p:txBody>
          <a:bodyPr>
            <a:normAutofit lnSpcReduction="10000"/>
          </a:bodyPr>
          <a:lstStyle/>
          <a:p>
            <a:r>
              <a:rPr lang="ru-RU" sz="2800" dirty="0"/>
              <a:t>Встаньте над проблемой</a:t>
            </a:r>
          </a:p>
          <a:p>
            <a:r>
              <a:rPr lang="ru-RU" sz="2800" dirty="0"/>
              <a:t>Отделите людей от проблем</a:t>
            </a:r>
          </a:p>
          <a:p>
            <a:r>
              <a:rPr lang="ru-RU" sz="2800" dirty="0"/>
              <a:t>Станьте на их сторону</a:t>
            </a:r>
          </a:p>
          <a:p>
            <a:r>
              <a:rPr lang="ru-RU" sz="2800" dirty="0"/>
              <a:t>Сосредоточьтесь на интересах, а не на позициях</a:t>
            </a:r>
          </a:p>
          <a:p>
            <a:r>
              <a:rPr lang="ru-RU" sz="2800" dirty="0"/>
              <a:t>Придумайте варианты взаимной выгоды</a:t>
            </a:r>
          </a:p>
          <a:p>
            <a:r>
              <a:rPr lang="ru-RU" sz="2800" dirty="0"/>
              <a:t>Используйте объективные критерии для продвижения к решениям</a:t>
            </a:r>
          </a:p>
          <a:p>
            <a:r>
              <a:rPr lang="ru-RU" sz="2800" dirty="0" smtClean="0"/>
              <a:t>Постройте </a:t>
            </a:r>
            <a:r>
              <a:rPr lang="ru-RU" sz="2800" dirty="0"/>
              <a:t>золотой мост к согласию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27052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04664"/>
            <a:ext cx="6512511" cy="1143000"/>
          </a:xfrm>
        </p:spPr>
        <p:txBody>
          <a:bodyPr/>
          <a:lstStyle/>
          <a:p>
            <a:pPr algn="ctr"/>
            <a:r>
              <a:rPr lang="ru-RU" dirty="0" smtClean="0"/>
              <a:t>Виды переговоров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1700808"/>
            <a:ext cx="6597352" cy="4320480"/>
          </a:xfrm>
        </p:spPr>
        <p:txBody>
          <a:bodyPr>
            <a:normAutofit lnSpcReduction="10000"/>
          </a:bodyPr>
          <a:lstStyle/>
          <a:p>
            <a:r>
              <a:rPr lang="ru-RU" sz="2800" dirty="0"/>
              <a:t>Деловой разговор</a:t>
            </a:r>
          </a:p>
          <a:p>
            <a:r>
              <a:rPr lang="ru-RU" sz="2800" dirty="0"/>
              <a:t>Беседа</a:t>
            </a:r>
          </a:p>
          <a:p>
            <a:r>
              <a:rPr lang="ru-RU" sz="2800" dirty="0"/>
              <a:t>Обсуждение и собеседование</a:t>
            </a:r>
          </a:p>
          <a:p>
            <a:r>
              <a:rPr lang="ru-RU" sz="2800" dirty="0"/>
              <a:t>Спор, полемика, дискуссия, дебаты, прения, диспут</a:t>
            </a:r>
          </a:p>
          <a:p>
            <a:r>
              <a:rPr lang="ru-RU" sz="2800" dirty="0"/>
              <a:t>Торги</a:t>
            </a:r>
          </a:p>
          <a:p>
            <a:r>
              <a:rPr lang="ru-RU" sz="2800" dirty="0"/>
              <a:t>Многосторонние </a:t>
            </a:r>
            <a:r>
              <a:rPr lang="ru-RU" sz="2800" dirty="0" smtClean="0"/>
              <a:t>переговоры</a:t>
            </a:r>
          </a:p>
          <a:p>
            <a:endParaRPr lang="ru-RU" sz="2800" dirty="0"/>
          </a:p>
          <a:p>
            <a:pPr marL="45720" indent="0" algn="r">
              <a:buNone/>
            </a:pPr>
            <a:r>
              <a:rPr lang="ru-RU" sz="900" dirty="0"/>
              <a:t>П</a:t>
            </a:r>
            <a:r>
              <a:rPr lang="en-US" sz="900" dirty="0" err="1"/>
              <a:t>резентации</a:t>
            </a:r>
            <a:r>
              <a:rPr lang="en-US" sz="900" dirty="0"/>
              <a:t> </a:t>
            </a:r>
            <a:r>
              <a:rPr lang="en-US" sz="900" dirty="0" err="1"/>
              <a:t>сделаны</a:t>
            </a:r>
            <a:r>
              <a:rPr lang="en-US" sz="900" dirty="0"/>
              <a:t> </a:t>
            </a:r>
            <a:r>
              <a:rPr lang="en-US" sz="900" dirty="0" err="1"/>
              <a:t>по</a:t>
            </a:r>
            <a:r>
              <a:rPr lang="en-US" sz="900" dirty="0"/>
              <a:t> </a:t>
            </a:r>
            <a:r>
              <a:rPr lang="en-US" sz="900" dirty="0" err="1"/>
              <a:t>материалам</a:t>
            </a:r>
            <a:r>
              <a:rPr lang="en-US" sz="900" dirty="0"/>
              <a:t> </a:t>
            </a:r>
            <a:r>
              <a:rPr lang="en-US" sz="900" dirty="0" err="1"/>
              <a:t>интернета</a:t>
            </a:r>
            <a:endParaRPr lang="ru-RU" sz="900" dirty="0"/>
          </a:p>
          <a:p>
            <a:pPr marL="45720" indent="0">
              <a:buNone/>
            </a:pPr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3069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692696"/>
            <a:ext cx="6512511" cy="1143000"/>
          </a:xfrm>
        </p:spPr>
        <p:txBody>
          <a:bodyPr/>
          <a:lstStyle/>
          <a:p>
            <a:pPr algn="ctr"/>
            <a:r>
              <a:rPr lang="ru-RU" sz="4000" dirty="0" smtClean="0"/>
              <a:t>Модель проведения деловых переговоров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2492896"/>
            <a:ext cx="6400800" cy="345638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 </a:t>
            </a:r>
            <a:r>
              <a:rPr lang="en-US" sz="2800" dirty="0" smtClean="0"/>
              <a:t>I </a:t>
            </a:r>
            <a:r>
              <a:rPr lang="ru-RU" sz="2800" dirty="0" smtClean="0"/>
              <a:t>этап. Подготовка переговоров.</a:t>
            </a:r>
          </a:p>
          <a:p>
            <a:r>
              <a:rPr lang="en-US" sz="2800" dirty="0" smtClean="0"/>
              <a:t>II </a:t>
            </a:r>
            <a:r>
              <a:rPr lang="ru-RU" sz="2800" dirty="0" smtClean="0"/>
              <a:t>этап. Проведение переговоров.</a:t>
            </a:r>
            <a:endParaRPr lang="en-US" sz="2800" dirty="0" smtClean="0"/>
          </a:p>
          <a:p>
            <a:r>
              <a:rPr lang="en-US" sz="2800" dirty="0" smtClean="0"/>
              <a:t>III</a:t>
            </a:r>
            <a:r>
              <a:rPr lang="ru-RU" sz="2800" dirty="0" smtClean="0"/>
              <a:t> этап. Решение проблемы.</a:t>
            </a:r>
            <a:endParaRPr lang="en-US" sz="2800" dirty="0" smtClean="0"/>
          </a:p>
          <a:p>
            <a:r>
              <a:rPr lang="en-US" sz="2800" dirty="0" smtClean="0"/>
              <a:t>IV</a:t>
            </a:r>
            <a:r>
              <a:rPr lang="ru-RU" sz="2800" dirty="0" smtClean="0"/>
              <a:t> этап. Анализ итогов.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84073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2571" y="404664"/>
            <a:ext cx="8748464" cy="1145064"/>
          </a:xfrm>
        </p:spPr>
        <p:txBody>
          <a:bodyPr/>
          <a:lstStyle/>
          <a:p>
            <a:pPr algn="ctr"/>
            <a:r>
              <a:rPr lang="ru-RU" dirty="0" smtClean="0"/>
              <a:t>Подготовка переговоров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1700808"/>
            <a:ext cx="7920880" cy="4896544"/>
          </a:xfrm>
        </p:spPr>
        <p:txBody>
          <a:bodyPr>
            <a:normAutofit/>
          </a:bodyPr>
          <a:lstStyle/>
          <a:p>
            <a:r>
              <a:rPr lang="ru-RU" dirty="0"/>
              <a:t>место, дата и время встречи;</a:t>
            </a:r>
          </a:p>
          <a:p>
            <a:r>
              <a:rPr lang="ru-RU" dirty="0"/>
              <a:t>состав участников;</a:t>
            </a:r>
          </a:p>
          <a:p>
            <a:r>
              <a:rPr lang="ru-RU" dirty="0"/>
              <a:t>вопросы для обсуждения;</a:t>
            </a:r>
          </a:p>
          <a:p>
            <a:r>
              <a:rPr lang="ru-RU" dirty="0"/>
              <a:t>альтернативы на случай контрпредложений; </a:t>
            </a:r>
          </a:p>
          <a:p>
            <a:r>
              <a:rPr lang="ru-RU" dirty="0"/>
              <a:t>ответственный за подготовку справочных материалов (образцов товаров, каталогов, рекламы);</a:t>
            </a:r>
          </a:p>
          <a:p>
            <a:r>
              <a:rPr lang="ru-RU" dirty="0"/>
              <a:t>ответственный за встречу и проводы представителя другой стороны;</a:t>
            </a:r>
          </a:p>
          <a:p>
            <a:r>
              <a:rPr lang="ru-RU" dirty="0"/>
              <a:t>ответственный за организацию угощения в ходе переговоров;</a:t>
            </a:r>
          </a:p>
          <a:p>
            <a:r>
              <a:rPr lang="ru-RU" dirty="0"/>
              <a:t>ответственный за организацию и проведение приема после переговоров.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9477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1340768"/>
            <a:ext cx="7776864" cy="4608512"/>
          </a:xfrm>
        </p:spPr>
        <p:txBody>
          <a:bodyPr>
            <a:normAutofit/>
          </a:bodyPr>
          <a:lstStyle/>
          <a:p>
            <a:r>
              <a:rPr lang="ru-RU" sz="3600" dirty="0"/>
              <a:t>Предметом переговоров является список </a:t>
            </a:r>
            <a:r>
              <a:rPr lang="ru-RU" sz="3600" dirty="0" err="1"/>
              <a:t>взаимопринятых</a:t>
            </a:r>
            <a:r>
              <a:rPr lang="ru-RU" sz="3600" dirty="0"/>
              <a:t> предложений из пакетов предложений участников переговорного процесса</a:t>
            </a:r>
          </a:p>
        </p:txBody>
      </p:sp>
    </p:spTree>
    <p:extLst>
      <p:ext uri="{BB962C8B-B14F-4D97-AF65-F5344CB8AC3E}">
        <p14:creationId xmlns:p14="http://schemas.microsoft.com/office/powerpoint/2010/main" val="1793361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1124744"/>
            <a:ext cx="7605464" cy="5328592"/>
          </a:xfrm>
        </p:spPr>
        <p:txBody>
          <a:bodyPr>
            <a:noAutofit/>
          </a:bodyPr>
          <a:lstStyle/>
          <a:p>
            <a:r>
              <a:rPr lang="ru-RU" sz="3600" dirty="0"/>
              <a:t>Интересы - это неуловимые мотивы, которые приводят вас к принятию позиции. </a:t>
            </a:r>
            <a:br>
              <a:rPr lang="ru-RU" sz="3600" dirty="0"/>
            </a:br>
            <a:r>
              <a:rPr lang="ru-RU" sz="3600" dirty="0"/>
              <a:t>Это реальные цели, потребности или желания, которые находятся за тем, что вы говорите, хотите или желаете </a:t>
            </a:r>
            <a:r>
              <a:rPr lang="ru-RU" sz="3600" dirty="0" smtClean="0"/>
              <a:t>сделать.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954770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1268760"/>
            <a:ext cx="7605464" cy="4569688"/>
          </a:xfrm>
        </p:spPr>
        <p:txBody>
          <a:bodyPr>
            <a:noAutofit/>
          </a:bodyPr>
          <a:lstStyle/>
          <a:p>
            <a:r>
              <a:rPr lang="ru-RU" sz="3600" dirty="0"/>
              <a:t>Позиция -                                                                                                                                                                                                                                                                    сформулированное одной стороной и принятое другой стороной предложение (система предложений) о распространении влияний в зоне </a:t>
            </a:r>
            <a:r>
              <a:rPr lang="ru-RU" sz="3600" dirty="0" smtClean="0"/>
              <a:t>конфликта.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66460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1844824"/>
            <a:ext cx="7461448" cy="3474720"/>
          </a:xfrm>
        </p:spPr>
        <p:txBody>
          <a:bodyPr>
            <a:normAutofit/>
          </a:bodyPr>
          <a:lstStyle/>
          <a:p>
            <a:r>
              <a:rPr lang="ru-RU" sz="3600" dirty="0"/>
              <a:t>В качестве результатов переговоров могут выступать самые разные акты. Однако в первую очередь это </a:t>
            </a:r>
            <a:r>
              <a:rPr lang="ru-RU" sz="3600" dirty="0" smtClean="0"/>
              <a:t>договор.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991411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640960" cy="1143000"/>
          </a:xfrm>
        </p:spPr>
        <p:txBody>
          <a:bodyPr/>
          <a:lstStyle/>
          <a:p>
            <a:pPr algn="ctr"/>
            <a:r>
              <a:rPr lang="ru-RU" sz="4400" dirty="0" smtClean="0"/>
              <a:t>Переговоры с позиции силы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916832"/>
            <a:ext cx="8352928" cy="3816424"/>
          </a:xfrm>
        </p:spPr>
        <p:txBody>
          <a:bodyPr>
            <a:normAutofit/>
          </a:bodyPr>
          <a:lstStyle/>
          <a:p>
            <a:r>
              <a:rPr lang="ru-RU" sz="3200" dirty="0"/>
              <a:t>Участники переговоров – противники</a:t>
            </a:r>
          </a:p>
          <a:p>
            <a:r>
              <a:rPr lang="ru-RU" sz="3200" dirty="0"/>
              <a:t>Цель переговоров – победа</a:t>
            </a:r>
          </a:p>
          <a:p>
            <a:r>
              <a:rPr lang="ru-RU" sz="3200" dirty="0"/>
              <a:t>Средства – любые</a:t>
            </a:r>
          </a:p>
          <a:p>
            <a:pPr marL="45720" indent="0">
              <a:buNone/>
            </a:pPr>
            <a:r>
              <a:rPr lang="ru-RU" sz="3200" dirty="0"/>
              <a:t>  «для достижения цели любые средства хороши»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2258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748464" cy="1070992"/>
          </a:xfrm>
        </p:spPr>
        <p:txBody>
          <a:bodyPr/>
          <a:lstStyle/>
          <a:p>
            <a:pPr algn="ctr"/>
            <a:r>
              <a:rPr lang="ru-RU" sz="4000" dirty="0" smtClean="0"/>
              <a:t>Переговоры с позиции слабости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1916832"/>
            <a:ext cx="7245424" cy="3528392"/>
          </a:xfrm>
        </p:spPr>
        <p:txBody>
          <a:bodyPr>
            <a:normAutofit/>
          </a:bodyPr>
          <a:lstStyle/>
          <a:p>
            <a:r>
              <a:rPr lang="ru-RU" sz="2800" dirty="0"/>
              <a:t>Участники переговоров – друзья</a:t>
            </a:r>
          </a:p>
          <a:p>
            <a:endParaRPr lang="ru-RU" sz="2800" dirty="0"/>
          </a:p>
          <a:p>
            <a:r>
              <a:rPr lang="ru-RU" sz="2800" dirty="0"/>
              <a:t>Цель переговоров – соглашение</a:t>
            </a:r>
          </a:p>
          <a:p>
            <a:endParaRPr lang="ru-RU" sz="2800" dirty="0"/>
          </a:p>
          <a:p>
            <a:r>
              <a:rPr lang="ru-RU" sz="2800" dirty="0"/>
              <a:t>Средства – те, которые обеспечивают соглашение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286667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22</TotalTime>
  <Words>298</Words>
  <Application>Microsoft Office PowerPoint</Application>
  <PresentationFormat>Экран (4:3)</PresentationFormat>
  <Paragraphs>51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Деловые переговоры</vt:lpstr>
      <vt:lpstr>Модель проведения деловых переговоров</vt:lpstr>
      <vt:lpstr>Подготовка переговоров</vt:lpstr>
      <vt:lpstr>Презентация PowerPoint</vt:lpstr>
      <vt:lpstr>Презентация PowerPoint</vt:lpstr>
      <vt:lpstr>Презентация PowerPoint</vt:lpstr>
      <vt:lpstr>Презентация PowerPoint</vt:lpstr>
      <vt:lpstr>Переговоры с позиции силы</vt:lpstr>
      <vt:lpstr>Переговоры с позиции слабости</vt:lpstr>
      <vt:lpstr>Метод принципиальных переговоров</vt:lpstr>
      <vt:lpstr>7 ключевых концепций</vt:lpstr>
      <vt:lpstr>Виды переговоров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Деловые переговоры</dc:title>
  <dc:creator>Татьяна</dc:creator>
  <cp:lastModifiedBy>Admin</cp:lastModifiedBy>
  <cp:revision>5</cp:revision>
  <dcterms:created xsi:type="dcterms:W3CDTF">2017-05-29T21:16:48Z</dcterms:created>
  <dcterms:modified xsi:type="dcterms:W3CDTF">2018-03-03T07:18:14Z</dcterms:modified>
</cp:coreProperties>
</file>